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3.xml" ContentType="application/vnd.openxmlformats-officedocument.presentationml.notesSlide+xml"/>
  <Override PartName="/ppt/embeddings/oleObject32.bin" ContentType="application/vnd.openxmlformats-officedocument.oleObject"/>
  <Override PartName="/ppt/notesSlides/notesSlide4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5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277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8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E7A3C-C710-294E-9195-7E40481DA38C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22E9D-5450-5F41-B1DE-0DB3082F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E9D-5450-5F41-B1DE-0DB3082FF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E9D-5450-5F41-B1DE-0DB3082FF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E9D-5450-5F41-B1DE-0DB3082FF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E9D-5450-5F41-B1DE-0DB3082FF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E9D-5450-5F41-B1DE-0DB3082FF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E9D-5450-5F41-B1DE-0DB3082FF0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70D4-6504-8C45-B1E0-D3E77936E743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2.bin"/><Relationship Id="rId13" Type="http://schemas.openxmlformats.org/officeDocument/2006/relationships/package" Target="../embeddings/Microsoft_Word_Document9.docx"/><Relationship Id="rId14" Type="http://schemas.openxmlformats.org/officeDocument/2006/relationships/image" Target="../media/image24.emf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0.bin"/><Relationship Id="rId7" Type="http://schemas.openxmlformats.org/officeDocument/2006/relationships/package" Target="../embeddings/Microsoft_Word_Document7.docx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1.bin"/><Relationship Id="rId10" Type="http://schemas.openxmlformats.org/officeDocument/2006/relationships/package" Target="../embeddings/Microsoft_Word_Document8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6.bin"/><Relationship Id="rId13" Type="http://schemas.openxmlformats.org/officeDocument/2006/relationships/package" Target="../embeddings/Microsoft_Word_Document13.docx"/><Relationship Id="rId14" Type="http://schemas.openxmlformats.org/officeDocument/2006/relationships/image" Target="../media/image31.emf"/><Relationship Id="rId15" Type="http://schemas.openxmlformats.org/officeDocument/2006/relationships/image" Target="../media/image2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4.bin"/><Relationship Id="rId7" Type="http://schemas.openxmlformats.org/officeDocument/2006/relationships/package" Target="../embeddings/Microsoft_Word_Document11.docx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package" Target="../embeddings/Microsoft_Word_Document12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1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package" Target="../embeddings/Microsoft_Word_Document14.docx"/><Relationship Id="rId5" Type="http://schemas.openxmlformats.org/officeDocument/2006/relationships/image" Target="../media/image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47.bin"/><Relationship Id="rId13" Type="http://schemas.openxmlformats.org/officeDocument/2006/relationships/package" Target="../embeddings/Microsoft_Word_Document18.docx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package" Target="../embeddings/Microsoft_Word_Document15.docx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5.bin"/><Relationship Id="rId7" Type="http://schemas.openxmlformats.org/officeDocument/2006/relationships/package" Target="../embeddings/Microsoft_Word_Document16.docx"/><Relationship Id="rId8" Type="http://schemas.openxmlformats.org/officeDocument/2006/relationships/image" Target="../media/image16.emf"/><Relationship Id="rId9" Type="http://schemas.openxmlformats.org/officeDocument/2006/relationships/oleObject" Target="../embeddings/oleObject46.bin"/><Relationship Id="rId10" Type="http://schemas.openxmlformats.org/officeDocument/2006/relationships/package" Target="../embeddings/Microsoft_Word_Document17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53.bin"/><Relationship Id="rId13" Type="http://schemas.openxmlformats.org/officeDocument/2006/relationships/package" Target="../embeddings/Microsoft_Word_Document22.docx"/><Relationship Id="rId14" Type="http://schemas.openxmlformats.org/officeDocument/2006/relationships/image" Target="../media/image24.emf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package" Target="../embeddings/Microsoft_Word_Document19.docx"/><Relationship Id="rId5" Type="http://schemas.openxmlformats.org/officeDocument/2006/relationships/image" Target="../media/image21.emf"/><Relationship Id="rId6" Type="http://schemas.openxmlformats.org/officeDocument/2006/relationships/oleObject" Target="../embeddings/oleObject51.bin"/><Relationship Id="rId7" Type="http://schemas.openxmlformats.org/officeDocument/2006/relationships/package" Target="../embeddings/Microsoft_Word_Document20.docx"/><Relationship Id="rId8" Type="http://schemas.openxmlformats.org/officeDocument/2006/relationships/image" Target="../media/image22.emf"/><Relationship Id="rId9" Type="http://schemas.openxmlformats.org/officeDocument/2006/relationships/oleObject" Target="../embeddings/oleObject52.bin"/><Relationship Id="rId10" Type="http://schemas.openxmlformats.org/officeDocument/2006/relationships/package" Target="../embeddings/Microsoft_Word_Document21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57.bin"/><Relationship Id="rId13" Type="http://schemas.openxmlformats.org/officeDocument/2006/relationships/package" Target="../embeddings/Microsoft_Word_Document26.docx"/><Relationship Id="rId14" Type="http://schemas.openxmlformats.org/officeDocument/2006/relationships/image" Target="../media/image31.emf"/><Relationship Id="rId15" Type="http://schemas.openxmlformats.org/officeDocument/2006/relationships/image" Target="../media/image26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package" Target="../embeddings/Microsoft_Word_Document23.docx"/><Relationship Id="rId5" Type="http://schemas.openxmlformats.org/officeDocument/2006/relationships/image" Target="../media/image28.emf"/><Relationship Id="rId6" Type="http://schemas.openxmlformats.org/officeDocument/2006/relationships/oleObject" Target="../embeddings/oleObject55.bin"/><Relationship Id="rId7" Type="http://schemas.openxmlformats.org/officeDocument/2006/relationships/package" Target="../embeddings/Microsoft_Word_Document24.docx"/><Relationship Id="rId8" Type="http://schemas.openxmlformats.org/officeDocument/2006/relationships/image" Target="../media/image29.emf"/><Relationship Id="rId9" Type="http://schemas.openxmlformats.org/officeDocument/2006/relationships/oleObject" Target="../embeddings/oleObject56.bin"/><Relationship Id="rId10" Type="http://schemas.openxmlformats.org/officeDocument/2006/relationships/package" Target="../embeddings/Microsoft_Word_Document25.doc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6.bin"/><Relationship Id="rId13" Type="http://schemas.openxmlformats.org/officeDocument/2006/relationships/package" Target="../embeddings/Microsoft_Word_Document5.docx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10" Type="http://schemas.openxmlformats.org/officeDocument/2006/relationships/package" Target="../embeddings/Microsoft_Word_Document4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 rot="21089810">
            <a:off x="589166" y="77746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1552" y="3126884"/>
            <a:ext cx="3847418" cy="308569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Objective: To understand how much time you have to complete each question on the Keystone Exam.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879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700" dirty="0" smtClean="0"/>
              <a:t>9.  A bakery sells cakes.  The amount charged for a cake  (</a:t>
            </a:r>
            <a:r>
              <a:rPr lang="en-US" sz="2700" i="1" dirty="0" smtClean="0">
                <a:latin typeface="Times"/>
                <a:cs typeface="Times"/>
              </a:rPr>
              <a:t>c</a:t>
            </a:r>
            <a:r>
              <a:rPr lang="en-US" sz="2700" dirty="0" smtClean="0"/>
              <a:t>) is $30 plus an additional charge for each color (</a:t>
            </a:r>
            <a:r>
              <a:rPr lang="en-US" sz="2700" i="1" dirty="0" smtClean="0">
                <a:latin typeface="Times"/>
                <a:cs typeface="Times"/>
              </a:rPr>
              <a:t>d</a:t>
            </a:r>
            <a:r>
              <a:rPr lang="en-US" sz="2700" dirty="0" smtClean="0"/>
              <a:t>) used to decorate the cake, as shown in the equation below.  </a:t>
            </a:r>
          </a:p>
          <a:p>
            <a:pPr marL="0" lv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What does the number 2 represent in the equation?</a:t>
            </a:r>
            <a:br>
              <a:rPr lang="en-US" sz="2700" dirty="0" smtClean="0"/>
            </a:br>
            <a:r>
              <a:rPr lang="en-US" sz="1400" dirty="0" smtClean="0"/>
              <a:t> </a:t>
            </a:r>
            <a:endParaRPr lang="en-US" sz="14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700" i="1" dirty="0" smtClean="0"/>
              <a:t>The cost of an undecorated cake.</a:t>
            </a:r>
            <a:endParaRPr lang="en-US" sz="27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700" i="1" dirty="0" smtClean="0"/>
              <a:t>The number of colors used on the cake.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700" i="1" dirty="0" smtClean="0"/>
              <a:t>The additional cost for each color used on the cake.</a:t>
            </a:r>
            <a:endParaRPr lang="en-US" sz="2700" dirty="0"/>
          </a:p>
          <a:p>
            <a:pPr marL="514350" indent="-514350">
              <a:buFont typeface="+mj-lt"/>
              <a:buAutoNum type="alphaUcPeriod"/>
            </a:pPr>
            <a:r>
              <a:rPr lang="en-US" sz="2700" i="1" dirty="0" smtClean="0"/>
              <a:t>The cost of the cake decorated with one color</a:t>
            </a:r>
            <a:r>
              <a:rPr lang="en-US" i="1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03213"/>
              </p:ext>
            </p:extLst>
          </p:nvPr>
        </p:nvGraphicFramePr>
        <p:xfrm>
          <a:off x="3457575" y="2316163"/>
          <a:ext cx="2203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3" imgW="711200" imgH="177800" progId="Equation.3">
                  <p:embed/>
                </p:oleObj>
              </mc:Choice>
              <mc:Fallback>
                <p:oleObj name="Equation" r:id="rId3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7575" y="2316163"/>
                        <a:ext cx="22034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15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10. A graph of a linear equation is shown below. Which equation represents the graph?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21099"/>
              </p:ext>
            </p:extLst>
          </p:nvPr>
        </p:nvGraphicFramePr>
        <p:xfrm>
          <a:off x="-3825030" y="3947185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25030" y="3947185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43908"/>
              </p:ext>
            </p:extLst>
          </p:nvPr>
        </p:nvGraphicFramePr>
        <p:xfrm>
          <a:off x="-3800923" y="4539483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00923" y="4539483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14014"/>
              </p:ext>
            </p:extLst>
          </p:nvPr>
        </p:nvGraphicFramePr>
        <p:xfrm>
          <a:off x="-3653383" y="511757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653383" y="511757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99626"/>
              </p:ext>
            </p:extLst>
          </p:nvPr>
        </p:nvGraphicFramePr>
        <p:xfrm>
          <a:off x="-3893620" y="5712055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893620" y="5712055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38" y="1980806"/>
            <a:ext cx="3367842" cy="3367842"/>
          </a:xfrm>
          <a:prstGeom prst="rect">
            <a:avLst/>
          </a:prstGeom>
        </p:spPr>
      </p:pic>
      <p:pic>
        <p:nvPicPr>
          <p:cNvPr id="2" name="Picture 1" descr="FormulasLin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86" y="2180757"/>
            <a:ext cx="3285003" cy="18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794"/>
            <a:ext cx="8229600" cy="557518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11.  A student’s SAT scores are listed below. 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1090      1125      1160     1195     1230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scores </a:t>
            </a:r>
            <a:r>
              <a:rPr lang="en-US" dirty="0"/>
              <a:t>follow a pattern</a:t>
            </a:r>
            <a:r>
              <a:rPr lang="en-US" dirty="0" smtClean="0"/>
              <a:t>.  If </a:t>
            </a:r>
            <a:r>
              <a:rPr lang="en-US" dirty="0"/>
              <a:t>the pattern </a:t>
            </a:r>
            <a:r>
              <a:rPr lang="en-US" dirty="0" smtClean="0"/>
              <a:t>continues, which </a:t>
            </a:r>
            <a:r>
              <a:rPr lang="en-US" dirty="0"/>
              <a:t>expression can be used to determine the </a:t>
            </a:r>
            <a:r>
              <a:rPr lang="en-US" dirty="0" smtClean="0"/>
              <a:t>student’s scores after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/>
              <a:t> attempts?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35n + 1055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35(n + 1090)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1055n + 35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1090n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12. Which value is </a:t>
            </a:r>
            <a:r>
              <a:rPr lang="en-US" b="1" dirty="0" smtClean="0"/>
              <a:t>not</a:t>
            </a:r>
            <a:r>
              <a:rPr lang="en-US" dirty="0" smtClean="0"/>
              <a:t> in the range of the  </a:t>
            </a:r>
            <a:br>
              <a:rPr lang="en-US" dirty="0" smtClean="0"/>
            </a:br>
            <a:r>
              <a:rPr lang="en-US" dirty="0" smtClean="0"/>
              <a:t>function?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-4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63" y="1839509"/>
            <a:ext cx="381705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26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13.  The table below shows </a:t>
            </a:r>
            <a:br>
              <a:rPr lang="en-US" dirty="0" smtClean="0"/>
            </a:br>
            <a:r>
              <a:rPr lang="en-US" dirty="0" smtClean="0"/>
              <a:t>values of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 as a function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.  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linear equation best describes the relationship between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31589"/>
              </p:ext>
            </p:extLst>
          </p:nvPr>
        </p:nvGraphicFramePr>
        <p:xfrm>
          <a:off x="4022246" y="3658979"/>
          <a:ext cx="2804848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02424"/>
                <a:gridCol w="140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x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y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70186"/>
              </p:ext>
            </p:extLst>
          </p:nvPr>
        </p:nvGraphicFramePr>
        <p:xfrm>
          <a:off x="-3727114" y="4089191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727114" y="4089191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898117"/>
              </p:ext>
            </p:extLst>
          </p:nvPr>
        </p:nvGraphicFramePr>
        <p:xfrm>
          <a:off x="-3727114" y="4634963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27114" y="4634963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11380"/>
              </p:ext>
            </p:extLst>
          </p:nvPr>
        </p:nvGraphicFramePr>
        <p:xfrm>
          <a:off x="-3727114" y="516774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727114" y="516774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17973"/>
              </p:ext>
            </p:extLst>
          </p:nvPr>
        </p:nvGraphicFramePr>
        <p:xfrm>
          <a:off x="-3727138" y="5707199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727138" y="5707199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ormulasLin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8" y="525556"/>
            <a:ext cx="3285003" cy="18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8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14.  The bar graph below represents students’ favorite math classes.  How many more students prefer Geometry over Statistics?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ar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99" y="2667000"/>
            <a:ext cx="4118272" cy="31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794"/>
            <a:ext cx="8229600" cy="557518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15.  The box-and-whisker plot below represents the raw scores on an Algebra test. 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of the following statements is true?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10.5 and 18.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7 and 18.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70% of the scores are between 7 and 18.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Approximately 50% of the scores are 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      between 3 and 7.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11" y="1936750"/>
            <a:ext cx="6284383" cy="15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16. What is the probability that Leah randomly chooses an Ace, replaces it, and then a Jack from the cards shown below.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10%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24%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3</a:t>
            </a:r>
            <a:r>
              <a:rPr lang="en-US" i="1" dirty="0" smtClean="0"/>
              <a:t>0%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50%</a:t>
            </a:r>
            <a:endParaRPr lang="en-US" dirty="0"/>
          </a:p>
        </p:txBody>
      </p:sp>
      <p:pic>
        <p:nvPicPr>
          <p:cNvPr id="2" name="Picture 1" descr="CardsS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5" y="2407531"/>
            <a:ext cx="3439630" cy="33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514350" lvl="0" indent="-514350">
              <a:buAutoNum type="arabicPeriod" startAt="17"/>
            </a:pPr>
            <a:r>
              <a:rPr lang="en-US" sz="3000" dirty="0" smtClean="0"/>
              <a:t>Two monomials are shown below. </a:t>
            </a:r>
          </a:p>
          <a:p>
            <a:pPr marL="0" lvl="0" indent="0" algn="ctr">
              <a:buNone/>
            </a:pP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 </a:t>
            </a:r>
            <a:r>
              <a:rPr lang="en-US" sz="1500" dirty="0" smtClean="0"/>
              <a:t> </a:t>
            </a:r>
          </a:p>
          <a:p>
            <a:pPr marL="0" lvl="0" indent="0">
              <a:buNone/>
            </a:pPr>
            <a:r>
              <a:rPr lang="en-US" sz="3000" dirty="0" smtClean="0"/>
              <a:t>What is the greatest common factor (GCF) of these monomials? 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514350" lvl="0" indent="-514350">
              <a:buFont typeface="+mj-lt"/>
              <a:buAutoNum type="alphaUcPeriod"/>
            </a:pPr>
            <a:r>
              <a:rPr lang="en-US" sz="3000" i="1" dirty="0"/>
              <a:t> </a:t>
            </a:r>
            <a:r>
              <a:rPr lang="en-US" sz="3000" i="1" dirty="0" smtClean="0"/>
              <a:t> </a:t>
            </a:r>
            <a:endParaRPr lang="en-US" sz="3000" dirty="0"/>
          </a:p>
          <a:p>
            <a:pPr marL="514350" lvl="0" indent="-514350">
              <a:buFont typeface="+mj-lt"/>
              <a:buAutoNum type="alphaUcPeriod"/>
            </a:pPr>
            <a:r>
              <a:rPr lang="en-US" sz="3000" i="1" dirty="0"/>
              <a:t> </a:t>
            </a:r>
            <a:endParaRPr lang="en-US" sz="3000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3000" i="1" dirty="0"/>
              <a:t> </a:t>
            </a:r>
            <a:endParaRPr lang="en-US" sz="3000" dirty="0"/>
          </a:p>
          <a:p>
            <a:pPr marL="514350" indent="-514350">
              <a:buFont typeface="+mj-lt"/>
              <a:buAutoNum type="alphaUcPeriod"/>
            </a:pPr>
            <a:r>
              <a:rPr lang="en-US" sz="3000" i="1" dirty="0"/>
              <a:t> </a:t>
            </a:r>
            <a:endParaRPr lang="en-US" sz="3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384891"/>
              </p:ext>
            </p:extLst>
          </p:nvPr>
        </p:nvGraphicFramePr>
        <p:xfrm>
          <a:off x="2650347" y="1611424"/>
          <a:ext cx="3816626" cy="100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Equation" r:id="rId3" imgW="1257300" imgH="330200" progId="Equation.3">
                  <p:embed/>
                </p:oleObj>
              </mc:Choice>
              <mc:Fallback>
                <p:oleObj name="Equation" r:id="rId3" imgW="1257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347" y="1611424"/>
                        <a:ext cx="3816626" cy="1002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80528"/>
              </p:ext>
            </p:extLst>
          </p:nvPr>
        </p:nvGraphicFramePr>
        <p:xfrm>
          <a:off x="896433" y="4128338"/>
          <a:ext cx="1071966" cy="6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33" y="4128338"/>
                        <a:ext cx="1071966" cy="62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82004"/>
              </p:ext>
            </p:extLst>
          </p:nvPr>
        </p:nvGraphicFramePr>
        <p:xfrm>
          <a:off x="903288" y="4676767"/>
          <a:ext cx="1036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3288" y="4676767"/>
                        <a:ext cx="10366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88555"/>
              </p:ext>
            </p:extLst>
          </p:nvPr>
        </p:nvGraphicFramePr>
        <p:xfrm>
          <a:off x="888344" y="5764398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344" y="5764398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20642"/>
              </p:ext>
            </p:extLst>
          </p:nvPr>
        </p:nvGraphicFramePr>
        <p:xfrm>
          <a:off x="888344" y="5222905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Equation" r:id="rId11" imgW="469900" imgH="228600" progId="Equation.3">
                  <p:embed/>
                </p:oleObj>
              </mc:Choice>
              <mc:Fallback>
                <p:oleObj name="Equation" r:id="rId11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344" y="5222905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045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18</a:t>
            </a:r>
            <a:r>
              <a:rPr lang="en-US" dirty="0"/>
              <a:t>. The length of each edge of a cube is </a:t>
            </a:r>
            <a:r>
              <a:rPr lang="en-US" dirty="0" smtClean="0"/>
              <a:t>doubled.  By </a:t>
            </a:r>
            <a:r>
              <a:rPr lang="en-US" dirty="0"/>
              <a:t>what factor is the volume of </a:t>
            </a:r>
            <a:r>
              <a:rPr lang="en-US" dirty="0" smtClean="0"/>
              <a:t>the </a:t>
            </a:r>
            <a:r>
              <a:rPr lang="en-US" dirty="0"/>
              <a:t>cube increased?</a:t>
            </a:r>
            <a:br>
              <a:rPr lang="en-US" dirty="0"/>
            </a:b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8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045"/>
            <a:ext cx="8229600" cy="5575188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expression is shown below: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which value of </a:t>
            </a:r>
            <a:r>
              <a:rPr lang="en-US" i="1" dirty="0"/>
              <a:t>x</a:t>
            </a:r>
            <a:r>
              <a:rPr lang="en-US" dirty="0"/>
              <a:t> should the expression be  </a:t>
            </a:r>
            <a:r>
              <a:rPr lang="en-US" dirty="0" smtClean="0"/>
              <a:t>further </a:t>
            </a:r>
            <a:r>
              <a:rPr lang="en-US" dirty="0"/>
              <a:t>simplified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6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21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23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36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95014"/>
              </p:ext>
            </p:extLst>
          </p:nvPr>
        </p:nvGraphicFramePr>
        <p:xfrm>
          <a:off x="3808518" y="1763782"/>
          <a:ext cx="1221790" cy="67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8518" y="1763782"/>
                        <a:ext cx="1221790" cy="67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9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19. Which value is </a:t>
            </a:r>
            <a:r>
              <a:rPr lang="en-US" b="1" i="1" dirty="0" smtClean="0"/>
              <a:t>closest</a:t>
            </a:r>
            <a:r>
              <a:rPr lang="en-US" dirty="0" smtClean="0"/>
              <a:t> to the square root of 260?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16.1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130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520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67,600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8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20. The ordered pairs below represent a function. </a:t>
            </a:r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dirty="0" smtClean="0"/>
              <a:t>{(2,6), (3,7), (4,8), (5,9)}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 smtClean="0"/>
              <a:t>What is the domain of the function?</a:t>
            </a:r>
            <a:br>
              <a:rPr lang="en-US" sz="2800" dirty="0" smtClean="0"/>
            </a:b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/>
              <a:t>{8, 10, 12, 14}  </a:t>
            </a: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{(6,2), (7,3), (8,4), (9,5)}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{6, </a:t>
            </a:r>
            <a:r>
              <a:rPr lang="en-US" sz="2800" i="1" dirty="0"/>
              <a:t>7</a:t>
            </a:r>
            <a:r>
              <a:rPr lang="en-US" sz="2800" i="1" dirty="0" smtClean="0"/>
              <a:t>, </a:t>
            </a:r>
            <a:r>
              <a:rPr lang="en-US" sz="2800" i="1" dirty="0"/>
              <a:t>8</a:t>
            </a:r>
            <a:r>
              <a:rPr lang="en-US" sz="2800" i="1" dirty="0" smtClean="0"/>
              <a:t>, 9}</a:t>
            </a: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{</a:t>
            </a:r>
            <a:r>
              <a:rPr lang="en-US" sz="2800" i="1" dirty="0"/>
              <a:t>2, 3, 4, 5} </a:t>
            </a: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6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76" y="24946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Pacing</a:t>
            </a:r>
            <a:br>
              <a:rPr lang="en-US" dirty="0" smtClean="0"/>
            </a:br>
            <a:r>
              <a:rPr lang="en-US" dirty="0" smtClean="0"/>
              <a:t>Exercise</a:t>
            </a:r>
            <a:br>
              <a:rPr lang="en-US" dirty="0" smtClean="0"/>
            </a:br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9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045"/>
            <a:ext cx="8229600" cy="5575188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expression is shown below: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which value of </a:t>
            </a:r>
            <a:r>
              <a:rPr lang="en-US" i="1" dirty="0"/>
              <a:t>x</a:t>
            </a:r>
            <a:r>
              <a:rPr lang="en-US" dirty="0"/>
              <a:t> should the expression be  </a:t>
            </a:r>
            <a:r>
              <a:rPr lang="en-US" dirty="0" smtClean="0"/>
              <a:t>further </a:t>
            </a:r>
            <a:r>
              <a:rPr lang="en-US" dirty="0"/>
              <a:t>simplified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6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21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23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36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582381"/>
              </p:ext>
            </p:extLst>
          </p:nvPr>
        </p:nvGraphicFramePr>
        <p:xfrm>
          <a:off x="3808518" y="1763782"/>
          <a:ext cx="1221790" cy="67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8518" y="1763782"/>
                        <a:ext cx="1221790" cy="67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5863" y="4654489"/>
            <a:ext cx="1108137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781"/>
            <a:ext cx="8229600" cy="55751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/>
              <a:t>2. A hockey team offers box seats for $</a:t>
            </a:r>
            <a:r>
              <a:rPr lang="en-US" dirty="0" smtClean="0"/>
              <a:t>39 </a:t>
            </a:r>
            <a:r>
              <a:rPr lang="en-US" dirty="0"/>
              <a:t>each and regular seats for $</a:t>
            </a:r>
            <a:r>
              <a:rPr lang="en-US" dirty="0" smtClean="0"/>
              <a:t>18 </a:t>
            </a:r>
            <a:r>
              <a:rPr lang="en-US" dirty="0"/>
              <a:t>each.  The team presold </a:t>
            </a:r>
            <a:r>
              <a:rPr lang="en-US" dirty="0" smtClean="0"/>
              <a:t>152 </a:t>
            </a:r>
            <a:r>
              <a:rPr lang="en-US" dirty="0"/>
              <a:t>box seats and </a:t>
            </a:r>
            <a:r>
              <a:rPr lang="en-US" dirty="0" smtClean="0"/>
              <a:t>69 </a:t>
            </a:r>
            <a:r>
              <a:rPr lang="en-US" dirty="0"/>
              <a:t>regular seats. Which is closest estimate of how much the team made in presales?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$7,400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$9,200</a:t>
            </a:r>
            <a:endParaRPr lang="en-US" i="1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$10,400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$13,200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863" y="4119769"/>
            <a:ext cx="1796054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3"/>
            <a:ext cx="8229600" cy="525833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3. A salesman earns a base salary of $3,000 plus $150 for each sale he makes.  Last month he earned $6,750.  Which equation could be used to find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/>
              <a:t>, the number of sales he made last month</a:t>
            </a:r>
            <a:r>
              <a:rPr lang="en-US" dirty="0"/>
              <a:t>?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710247"/>
              </p:ext>
            </p:extLst>
          </p:nvPr>
        </p:nvGraphicFramePr>
        <p:xfrm>
          <a:off x="982663" y="5000625"/>
          <a:ext cx="32496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Equation" r:id="rId3" imgW="1270000" imgH="190500" progId="Equation.3">
                  <p:embed/>
                </p:oleObj>
              </mc:Choice>
              <mc:Fallback>
                <p:oleObj name="Equation" r:id="rId3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5000625"/>
                        <a:ext cx="32496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49021"/>
              </p:ext>
            </p:extLst>
          </p:nvPr>
        </p:nvGraphicFramePr>
        <p:xfrm>
          <a:off x="976313" y="4451350"/>
          <a:ext cx="32496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Equation" r:id="rId5" imgW="1270000" imgH="190500" progId="Equation.3">
                  <p:embed/>
                </p:oleObj>
              </mc:Choice>
              <mc:Fallback>
                <p:oleObj name="Equation" r:id="rId5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313" y="4451350"/>
                        <a:ext cx="32496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348643"/>
              </p:ext>
            </p:extLst>
          </p:nvPr>
        </p:nvGraphicFramePr>
        <p:xfrm>
          <a:off x="994989" y="3945992"/>
          <a:ext cx="32496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7" imgW="1270000" imgH="190500" progId="Equation.3">
                  <p:embed/>
                </p:oleObj>
              </mc:Choice>
              <mc:Fallback>
                <p:oleObj name="Equation" r:id="rId7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989" y="3945992"/>
                        <a:ext cx="324961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5237"/>
              </p:ext>
            </p:extLst>
          </p:nvPr>
        </p:nvGraphicFramePr>
        <p:xfrm>
          <a:off x="968375" y="5541963"/>
          <a:ext cx="3508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9" imgW="1371600" imgH="203200" progId="Equation.3">
                  <p:embed/>
                </p:oleObj>
              </mc:Choice>
              <mc:Fallback>
                <p:oleObj name="Equation" r:id="rId9" imgW="1371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8375" y="5541963"/>
                        <a:ext cx="35083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15863" y="4961396"/>
            <a:ext cx="3828738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  When the expression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factored completely, which is one its factors?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28474"/>
              </p:ext>
            </p:extLst>
          </p:nvPr>
        </p:nvGraphicFramePr>
        <p:xfrm>
          <a:off x="41119" y="1755509"/>
          <a:ext cx="9078534" cy="6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5" name="Document" r:id="rId4" imgW="6858000" imgH="508000" progId="Word.Document.12">
                  <p:embed/>
                </p:oleObj>
              </mc:Choice>
              <mc:Fallback>
                <p:oleObj name="Document" r:id="rId4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9" y="1755509"/>
                        <a:ext cx="9078534" cy="67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59096"/>
              </p:ext>
            </p:extLst>
          </p:nvPr>
        </p:nvGraphicFramePr>
        <p:xfrm>
          <a:off x="966788" y="3416814"/>
          <a:ext cx="1116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Equation" r:id="rId6" imgW="406400" imgH="203200" progId="Equation.3">
                  <p:embed/>
                </p:oleObj>
              </mc:Choice>
              <mc:Fallback>
                <p:oleObj name="Equation" r:id="rId6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788" y="3416814"/>
                        <a:ext cx="11160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54562"/>
              </p:ext>
            </p:extLst>
          </p:nvPr>
        </p:nvGraphicFramePr>
        <p:xfrm>
          <a:off x="941014" y="4003659"/>
          <a:ext cx="118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Equation" r:id="rId8" imgW="431800" imgH="203200" progId="Equation.3">
                  <p:embed/>
                </p:oleObj>
              </mc:Choice>
              <mc:Fallback>
                <p:oleObj name="Equation" r:id="rId8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1014" y="4003659"/>
                        <a:ext cx="11874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59350"/>
              </p:ext>
            </p:extLst>
          </p:nvPr>
        </p:nvGraphicFramePr>
        <p:xfrm>
          <a:off x="939800" y="4600575"/>
          <a:ext cx="11525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" name="Equation" r:id="rId10" imgW="419100" imgH="203200" progId="Equation.3">
                  <p:embed/>
                </p:oleObj>
              </mc:Choice>
              <mc:Fallback>
                <p:oleObj name="Equation" r:id="rId10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9800" y="4600575"/>
                        <a:ext cx="1152525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769987"/>
              </p:ext>
            </p:extLst>
          </p:nvPr>
        </p:nvGraphicFramePr>
        <p:xfrm>
          <a:off x="939800" y="5168900"/>
          <a:ext cx="11874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" name="Equation" r:id="rId12" imgW="431800" imgH="203200" progId="Equation.3">
                  <p:embed/>
                </p:oleObj>
              </mc:Choice>
              <mc:Fallback>
                <p:oleObj name="Equation" r:id="rId12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9800" y="5168900"/>
                        <a:ext cx="118745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5863" y="4003356"/>
            <a:ext cx="171260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7"/>
            <a:ext cx="8229600" cy="598601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400" dirty="0" smtClean="0"/>
              <a:t>5. At a football game, Jerry purchased </a:t>
            </a:r>
            <a:r>
              <a:rPr lang="en-US" sz="2400" i="1" dirty="0" smtClean="0">
                <a:latin typeface="Times"/>
                <a:cs typeface="Times"/>
              </a:rPr>
              <a:t>x</a:t>
            </a:r>
            <a:r>
              <a:rPr lang="en-US" sz="2400" dirty="0" smtClean="0"/>
              <a:t> hotdogs and </a:t>
            </a:r>
            <a:r>
              <a:rPr lang="en-US" sz="2400" i="1" dirty="0" smtClean="0">
                <a:latin typeface="Times"/>
                <a:cs typeface="Times"/>
              </a:rPr>
              <a:t>y</a:t>
            </a:r>
            <a:r>
              <a:rPr lang="en-US" sz="2400" dirty="0" smtClean="0"/>
              <a:t> drinks. He spent a total of $28.  The equation below represents the relationship between the number of hotdogs and drinks purchased.  </a:t>
            </a:r>
          </a:p>
          <a:p>
            <a:pPr marL="0" lvl="0" indent="0">
              <a:buNone/>
            </a:pP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The ordered pair           represents the solution of the equation.  What does the solution represent?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400" i="1" dirty="0" smtClean="0"/>
              <a:t>Hotdogs cost $4 and drinks cost $2. </a:t>
            </a:r>
            <a:endParaRPr lang="en-US" sz="24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400" i="1" dirty="0" smtClean="0"/>
              <a:t>Jerry purchased 4 drinks and 2 hotdogs.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400" i="1" dirty="0" smtClean="0"/>
              <a:t>Jerry spent $4 on hotdogs and $2 on drinks.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i="1" dirty="0" smtClean="0"/>
              <a:t>Jerry purchased 4 hotdogs and </a:t>
            </a:r>
            <a:r>
              <a:rPr lang="en-US" sz="2400" i="1" dirty="0"/>
              <a:t>2</a:t>
            </a:r>
            <a:r>
              <a:rPr lang="en-US" sz="2400" i="1" dirty="0" smtClean="0"/>
              <a:t> drinks.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02139"/>
              </p:ext>
            </p:extLst>
          </p:nvPr>
        </p:nvGraphicFramePr>
        <p:xfrm>
          <a:off x="2641600" y="3024188"/>
          <a:ext cx="7635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3" imgW="355600" imgH="203200" progId="Equation.3">
                  <p:embed/>
                </p:oleObj>
              </mc:Choice>
              <mc:Fallback>
                <p:oleObj name="Equation" r:id="rId3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600" y="3024188"/>
                        <a:ext cx="763588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81868"/>
              </p:ext>
            </p:extLst>
          </p:nvPr>
        </p:nvGraphicFramePr>
        <p:xfrm>
          <a:off x="3486150" y="2384425"/>
          <a:ext cx="1990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Equation" r:id="rId5" imgW="787400" imgH="190500" progId="Equation.3">
                  <p:embed/>
                </p:oleObj>
              </mc:Choice>
              <mc:Fallback>
                <p:oleObj name="Equation" r:id="rId5" imgW="787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6150" y="2384425"/>
                        <a:ext cx="199072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15863" y="5565185"/>
            <a:ext cx="5521387" cy="44667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26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6.  Which of the following inequalities is true for all real values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322102"/>
              </p:ext>
            </p:extLst>
          </p:nvPr>
        </p:nvGraphicFramePr>
        <p:xfrm>
          <a:off x="-4012908" y="2763293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Document" r:id="rId4" imgW="6858000" imgH="444500" progId="Word.Document.12">
                  <p:embed/>
                </p:oleObj>
              </mc:Choice>
              <mc:Fallback>
                <p:oleObj name="Document" r:id="rId4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012908" y="2763293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57551"/>
              </p:ext>
            </p:extLst>
          </p:nvPr>
        </p:nvGraphicFramePr>
        <p:xfrm>
          <a:off x="-3820192" y="3954134"/>
          <a:ext cx="113268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Document" r:id="rId7" imgW="6858000" imgH="444500" progId="Word.Document.12">
                  <p:embed/>
                </p:oleObj>
              </mc:Choice>
              <mc:Fallback>
                <p:oleObj name="Document" r:id="rId7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20192" y="3954134"/>
                        <a:ext cx="11326813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77554"/>
              </p:ext>
            </p:extLst>
          </p:nvPr>
        </p:nvGraphicFramePr>
        <p:xfrm>
          <a:off x="-3697791" y="3343099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Document" r:id="rId10" imgW="6858000" imgH="444500" progId="Word.Document.12">
                  <p:embed/>
                </p:oleObj>
              </mc:Choice>
              <mc:Fallback>
                <p:oleObj name="Document" r:id="rId10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697791" y="3343099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018899"/>
              </p:ext>
            </p:extLst>
          </p:nvPr>
        </p:nvGraphicFramePr>
        <p:xfrm>
          <a:off x="-3010263" y="4520518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Document" r:id="rId13" imgW="6858000" imgH="444500" progId="Word.Document.12">
                  <p:embed/>
                </p:oleObj>
              </mc:Choice>
              <mc:Fallback>
                <p:oleObj name="Document" r:id="rId13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010263" y="4520518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15863" y="3317607"/>
            <a:ext cx="2651420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8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7.  Which of the following sets of ordered pairs is </a:t>
            </a:r>
            <a:r>
              <a:rPr lang="en-US" b="1" dirty="0" smtClean="0"/>
              <a:t>not</a:t>
            </a:r>
            <a:r>
              <a:rPr lang="en-US" dirty="0" smtClean="0"/>
              <a:t> a function?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{(1,2), (2,3), (3,4), (4,5)}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{(1,4), (3,7), (5,2), (8,5)}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{(3,2), (4,6), (7,2), (1,8)}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{(2,3), (3,2), (2,6), (6,5)}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863" y="4501831"/>
            <a:ext cx="4579470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781"/>
            <a:ext cx="8229600" cy="55751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/>
              <a:t>2. A hockey team offers box seats for $</a:t>
            </a:r>
            <a:r>
              <a:rPr lang="en-US" dirty="0" smtClean="0"/>
              <a:t>39 </a:t>
            </a:r>
            <a:r>
              <a:rPr lang="en-US" dirty="0"/>
              <a:t>each and regular seats for $</a:t>
            </a:r>
            <a:r>
              <a:rPr lang="en-US" dirty="0" smtClean="0"/>
              <a:t>18 </a:t>
            </a:r>
            <a:r>
              <a:rPr lang="en-US" dirty="0"/>
              <a:t>each.  The team presold </a:t>
            </a:r>
            <a:r>
              <a:rPr lang="en-US" dirty="0" smtClean="0"/>
              <a:t>152 </a:t>
            </a:r>
            <a:r>
              <a:rPr lang="en-US" dirty="0"/>
              <a:t>box seats and </a:t>
            </a:r>
            <a:r>
              <a:rPr lang="en-US" dirty="0" smtClean="0"/>
              <a:t>69 </a:t>
            </a:r>
            <a:r>
              <a:rPr lang="en-US" dirty="0"/>
              <a:t>regular seats. Which is closest estimate of how much the team made in presales?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$7,400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$9,200</a:t>
            </a:r>
            <a:endParaRPr lang="en-US" i="1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$10,400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$13,200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8.  A pizza shop charges </a:t>
            </a:r>
            <a:r>
              <a:rPr lang="en-US" sz="2800" dirty="0"/>
              <a:t>for </a:t>
            </a:r>
            <a:r>
              <a:rPr lang="en-US" sz="2800" dirty="0" smtClean="0"/>
              <a:t>pizzas and </a:t>
            </a:r>
            <a:r>
              <a:rPr lang="en-US" sz="2800" dirty="0"/>
              <a:t>adds a delivery fee.  The cost (</a:t>
            </a:r>
            <a:r>
              <a:rPr lang="en-US" sz="2800" i="1" dirty="0">
                <a:latin typeface="Times"/>
                <a:cs typeface="Times"/>
              </a:rPr>
              <a:t>c</a:t>
            </a:r>
            <a:r>
              <a:rPr lang="en-US" sz="2800" dirty="0"/>
              <a:t>), in dollars, to have any number of </a:t>
            </a:r>
            <a:r>
              <a:rPr lang="en-US" sz="2800" dirty="0" smtClean="0"/>
              <a:t>pizzas (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/>
              <a:t>) delivered to a home is described by the </a:t>
            </a:r>
            <a:r>
              <a:rPr lang="en-US" sz="2800" dirty="0" smtClean="0"/>
              <a:t>function                     .  Which statement is true? </a:t>
            </a:r>
          </a:p>
          <a:p>
            <a:pPr marL="0" lvl="0" indent="0">
              <a:buNone/>
            </a:pP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The cost of 17 pizzas $19. </a:t>
            </a: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The cost of 2 pizzas is $17.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i="1" dirty="0"/>
              <a:t>Each pizza costs $2 and the delivery fee is $17</a:t>
            </a:r>
            <a:r>
              <a:rPr lang="en-US" sz="2800" i="1" dirty="0" smtClean="0"/>
              <a:t>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Each pizza costs $17 and the delivery fee is $2. 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277210"/>
              </p:ext>
            </p:extLst>
          </p:nvPr>
        </p:nvGraphicFramePr>
        <p:xfrm>
          <a:off x="1812925" y="2384425"/>
          <a:ext cx="17065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3" imgW="698500" imgH="190500" progId="Equation.3">
                  <p:embed/>
                </p:oleObj>
              </mc:Choice>
              <mc:Fallback>
                <p:oleObj name="Equation" r:id="rId3" imgW="698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2925" y="2384425"/>
                        <a:ext cx="1706563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15863" y="4877289"/>
            <a:ext cx="7349435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879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700" dirty="0" smtClean="0"/>
              <a:t>9.  A bakery sells cakes.  The amount charged for a cake  (</a:t>
            </a:r>
            <a:r>
              <a:rPr lang="en-US" sz="2700" i="1" dirty="0" smtClean="0">
                <a:latin typeface="Times"/>
                <a:cs typeface="Times"/>
              </a:rPr>
              <a:t>c</a:t>
            </a:r>
            <a:r>
              <a:rPr lang="en-US" sz="2700" dirty="0" smtClean="0"/>
              <a:t>) is $30 plus an additional charge for each color (</a:t>
            </a:r>
            <a:r>
              <a:rPr lang="en-US" sz="2700" i="1" dirty="0" smtClean="0">
                <a:latin typeface="Times"/>
                <a:cs typeface="Times"/>
              </a:rPr>
              <a:t>d</a:t>
            </a:r>
            <a:r>
              <a:rPr lang="en-US" sz="2700" dirty="0" smtClean="0"/>
              <a:t>) used to decorate the cake, as shown in the equation below.  </a:t>
            </a:r>
          </a:p>
          <a:p>
            <a:pPr marL="0" lv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What does the number 2 represent in the equation?</a:t>
            </a:r>
            <a:br>
              <a:rPr lang="en-US" sz="2700" dirty="0" smtClean="0"/>
            </a:br>
            <a:r>
              <a:rPr lang="en-US" sz="1400" dirty="0" smtClean="0"/>
              <a:t> </a:t>
            </a:r>
            <a:endParaRPr lang="en-US" sz="14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700" i="1" dirty="0" smtClean="0"/>
              <a:t>The cost of an undecorated cake.</a:t>
            </a:r>
            <a:endParaRPr lang="en-US" sz="27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700" i="1" dirty="0" smtClean="0"/>
              <a:t>The number of colors used on the cake.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700" i="1" dirty="0" smtClean="0"/>
              <a:t>The additional cost for each color used on the cake.</a:t>
            </a:r>
            <a:endParaRPr lang="en-US" sz="2700" dirty="0"/>
          </a:p>
          <a:p>
            <a:pPr marL="514350" indent="-514350">
              <a:buFont typeface="+mj-lt"/>
              <a:buAutoNum type="alphaUcPeriod"/>
            </a:pPr>
            <a:r>
              <a:rPr lang="en-US" sz="2700" i="1" dirty="0" smtClean="0"/>
              <a:t>The cost of the cake decorated with one color</a:t>
            </a:r>
            <a:r>
              <a:rPr lang="en-US" i="1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25289"/>
              </p:ext>
            </p:extLst>
          </p:nvPr>
        </p:nvGraphicFramePr>
        <p:xfrm>
          <a:off x="3457575" y="2316163"/>
          <a:ext cx="2203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3" imgW="711200" imgH="177800" progId="Equation.3">
                  <p:embed/>
                </p:oleObj>
              </mc:Choice>
              <mc:Fallback>
                <p:oleObj name="Equation" r:id="rId3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7575" y="2316163"/>
                        <a:ext cx="22034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5863" y="4498529"/>
            <a:ext cx="7772794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15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10. A graph of a linear equation is shown below. Which equation represents the graph?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3239"/>
              </p:ext>
            </p:extLst>
          </p:nvPr>
        </p:nvGraphicFramePr>
        <p:xfrm>
          <a:off x="-3825030" y="3947185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25030" y="3947185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20937"/>
              </p:ext>
            </p:extLst>
          </p:nvPr>
        </p:nvGraphicFramePr>
        <p:xfrm>
          <a:off x="-3800923" y="4539483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00923" y="4539483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9217"/>
              </p:ext>
            </p:extLst>
          </p:nvPr>
        </p:nvGraphicFramePr>
        <p:xfrm>
          <a:off x="-3653383" y="511757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653383" y="511757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64663"/>
              </p:ext>
            </p:extLst>
          </p:nvPr>
        </p:nvGraphicFramePr>
        <p:xfrm>
          <a:off x="-3893620" y="5712055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893620" y="5712055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38" y="1980806"/>
            <a:ext cx="3367842" cy="3367842"/>
          </a:xfrm>
          <a:prstGeom prst="rect">
            <a:avLst/>
          </a:prstGeom>
        </p:spPr>
      </p:pic>
      <p:pic>
        <p:nvPicPr>
          <p:cNvPr id="2" name="Picture 1" descr="FormulasLin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86" y="2180757"/>
            <a:ext cx="3285003" cy="18807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5864" y="4528648"/>
            <a:ext cx="2363642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794"/>
            <a:ext cx="8229600" cy="557518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11.  A student’s SAT scores are listed below. 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1090      1125      1160     1195     1230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scores </a:t>
            </a:r>
            <a:r>
              <a:rPr lang="en-US" dirty="0"/>
              <a:t>follow a pattern</a:t>
            </a:r>
            <a:r>
              <a:rPr lang="en-US" dirty="0" smtClean="0"/>
              <a:t>.  If </a:t>
            </a:r>
            <a:r>
              <a:rPr lang="en-US" dirty="0"/>
              <a:t>the pattern </a:t>
            </a:r>
            <a:r>
              <a:rPr lang="en-US" dirty="0" smtClean="0"/>
              <a:t>continues, which </a:t>
            </a:r>
            <a:r>
              <a:rPr lang="en-US" dirty="0"/>
              <a:t>expression can be used to determine the </a:t>
            </a:r>
            <a:r>
              <a:rPr lang="en-US" dirty="0" smtClean="0"/>
              <a:t>student’s scores after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/>
              <a:t> attempts?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35n + 1055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35(n + 1090)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1055n + 35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1090n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863" y="4175469"/>
            <a:ext cx="2391676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12. Which value is </a:t>
            </a:r>
            <a:r>
              <a:rPr lang="en-US" b="1" dirty="0" smtClean="0"/>
              <a:t>not</a:t>
            </a:r>
            <a:r>
              <a:rPr lang="en-US" dirty="0" smtClean="0"/>
              <a:t> in the range of the  </a:t>
            </a:r>
            <a:br>
              <a:rPr lang="en-US" dirty="0" smtClean="0"/>
            </a:br>
            <a:r>
              <a:rPr lang="en-US" dirty="0" smtClean="0"/>
              <a:t>function?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-4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63" y="1839509"/>
            <a:ext cx="3817055" cy="3905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863" y="3930389"/>
            <a:ext cx="94334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26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13.  The table below shows </a:t>
            </a:r>
            <a:br>
              <a:rPr lang="en-US" dirty="0" smtClean="0"/>
            </a:br>
            <a:r>
              <a:rPr lang="en-US" dirty="0" smtClean="0"/>
              <a:t>values of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 as a function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.  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linear equation best describes the relationship between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14451"/>
              </p:ext>
            </p:extLst>
          </p:nvPr>
        </p:nvGraphicFramePr>
        <p:xfrm>
          <a:off x="4022246" y="3658979"/>
          <a:ext cx="2804848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02424"/>
                <a:gridCol w="140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x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y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862817"/>
              </p:ext>
            </p:extLst>
          </p:nvPr>
        </p:nvGraphicFramePr>
        <p:xfrm>
          <a:off x="-3727114" y="4089191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727114" y="4089191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83470"/>
              </p:ext>
            </p:extLst>
          </p:nvPr>
        </p:nvGraphicFramePr>
        <p:xfrm>
          <a:off x="-3727114" y="4634963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27114" y="4634963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964674"/>
              </p:ext>
            </p:extLst>
          </p:nvPr>
        </p:nvGraphicFramePr>
        <p:xfrm>
          <a:off x="-3727114" y="516774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727114" y="516774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5898"/>
              </p:ext>
            </p:extLst>
          </p:nvPr>
        </p:nvGraphicFramePr>
        <p:xfrm>
          <a:off x="-3727138" y="5707199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727138" y="5707199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ormulasLin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8" y="525556"/>
            <a:ext cx="3285003" cy="1880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863" y="4614623"/>
            <a:ext cx="2535844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8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14.  The bar graph below represents students’ favorite math classes.  How many more students prefer Geometry over Statistics?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ar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99" y="2667000"/>
            <a:ext cx="4118272" cy="3117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864" y="3807849"/>
            <a:ext cx="1199586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794"/>
            <a:ext cx="8229600" cy="557518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15.  The box-and-whisker plot below represents the raw scores on an Algebra test. 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of the following statements is true?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10.5 and 18.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7 and 18.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70% of the scores are between 7 and 18.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Approximately 50% of the scores are 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      between 3 and 7.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11" y="1936750"/>
            <a:ext cx="6284383" cy="1552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863" y="4387832"/>
            <a:ext cx="8177602" cy="4141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16. What is the probability that Leah randomly chooses an Ace, replaces it, and then a Jack from the cards shown below.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10%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24%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3</a:t>
            </a:r>
            <a:r>
              <a:rPr lang="en-US" i="1" dirty="0" smtClean="0"/>
              <a:t>0%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50%</a:t>
            </a:r>
            <a:endParaRPr lang="en-US" dirty="0"/>
          </a:p>
        </p:txBody>
      </p:sp>
      <p:pic>
        <p:nvPicPr>
          <p:cNvPr id="2" name="Picture 1" descr="CardsS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5" y="2407531"/>
            <a:ext cx="3439630" cy="33549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863" y="4600925"/>
            <a:ext cx="137784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514350" lvl="0" indent="-514350">
              <a:buAutoNum type="arabicPeriod" startAt="17"/>
            </a:pPr>
            <a:r>
              <a:rPr lang="en-US" sz="3000" dirty="0" smtClean="0"/>
              <a:t>Two monomials are shown below. </a:t>
            </a:r>
          </a:p>
          <a:p>
            <a:pPr marL="0" lvl="0" indent="0" algn="ctr">
              <a:buNone/>
            </a:pP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 </a:t>
            </a:r>
            <a:r>
              <a:rPr lang="en-US" sz="1500" dirty="0" smtClean="0"/>
              <a:t> </a:t>
            </a:r>
          </a:p>
          <a:p>
            <a:pPr marL="0" lvl="0" indent="0">
              <a:buNone/>
            </a:pPr>
            <a:r>
              <a:rPr lang="en-US" sz="3000" dirty="0" smtClean="0"/>
              <a:t>What is the greatest common factor (GCF) of these monomials? 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514350" lvl="0" indent="-514350">
              <a:buFont typeface="+mj-lt"/>
              <a:buAutoNum type="alphaUcPeriod"/>
            </a:pPr>
            <a:r>
              <a:rPr lang="en-US" sz="3000" i="1" dirty="0"/>
              <a:t> </a:t>
            </a:r>
            <a:r>
              <a:rPr lang="en-US" sz="3000" i="1" dirty="0" smtClean="0"/>
              <a:t> </a:t>
            </a:r>
            <a:endParaRPr lang="en-US" sz="3000" dirty="0"/>
          </a:p>
          <a:p>
            <a:pPr marL="514350" lvl="0" indent="-514350">
              <a:buFont typeface="+mj-lt"/>
              <a:buAutoNum type="alphaUcPeriod"/>
            </a:pPr>
            <a:r>
              <a:rPr lang="en-US" sz="3000" i="1" dirty="0"/>
              <a:t> </a:t>
            </a:r>
            <a:endParaRPr lang="en-US" sz="3000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3000" i="1" dirty="0"/>
              <a:t> </a:t>
            </a:r>
            <a:endParaRPr lang="en-US" sz="3000" dirty="0"/>
          </a:p>
          <a:p>
            <a:pPr marL="514350" indent="-514350">
              <a:buFont typeface="+mj-lt"/>
              <a:buAutoNum type="alphaUcPeriod"/>
            </a:pPr>
            <a:r>
              <a:rPr lang="en-US" sz="3000" i="1" dirty="0"/>
              <a:t> </a:t>
            </a:r>
            <a:endParaRPr lang="en-US" sz="3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69426"/>
              </p:ext>
            </p:extLst>
          </p:nvPr>
        </p:nvGraphicFramePr>
        <p:xfrm>
          <a:off x="2650347" y="1611424"/>
          <a:ext cx="3816626" cy="100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Equation" r:id="rId3" imgW="1257300" imgH="330200" progId="Equation.3">
                  <p:embed/>
                </p:oleObj>
              </mc:Choice>
              <mc:Fallback>
                <p:oleObj name="Equation" r:id="rId3" imgW="1257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347" y="1611424"/>
                        <a:ext cx="3816626" cy="1002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12780"/>
              </p:ext>
            </p:extLst>
          </p:nvPr>
        </p:nvGraphicFramePr>
        <p:xfrm>
          <a:off x="896433" y="4128338"/>
          <a:ext cx="1071966" cy="6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4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33" y="4128338"/>
                        <a:ext cx="1071966" cy="62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05443"/>
              </p:ext>
            </p:extLst>
          </p:nvPr>
        </p:nvGraphicFramePr>
        <p:xfrm>
          <a:off x="903288" y="4676767"/>
          <a:ext cx="1036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5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3288" y="4676767"/>
                        <a:ext cx="10366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91948"/>
              </p:ext>
            </p:extLst>
          </p:nvPr>
        </p:nvGraphicFramePr>
        <p:xfrm>
          <a:off x="888344" y="5764398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6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344" y="5764398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93918"/>
              </p:ext>
            </p:extLst>
          </p:nvPr>
        </p:nvGraphicFramePr>
        <p:xfrm>
          <a:off x="888344" y="5222905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" name="Equation" r:id="rId11" imgW="469900" imgH="228600" progId="Equation.3">
                  <p:embed/>
                </p:oleObj>
              </mc:Choice>
              <mc:Fallback>
                <p:oleObj name="Equation" r:id="rId11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344" y="5222905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15863" y="4184571"/>
            <a:ext cx="171260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3"/>
            <a:ext cx="8229600" cy="525833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3. A salesman earns a base salary of $3,000 plus $150 for each sale he makes.  Last month he earned $6,750.  Which equation could be used to find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/>
              <a:t>, the number of sales he made last month</a:t>
            </a:r>
            <a:r>
              <a:rPr lang="en-US" dirty="0"/>
              <a:t>?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321626"/>
              </p:ext>
            </p:extLst>
          </p:nvPr>
        </p:nvGraphicFramePr>
        <p:xfrm>
          <a:off x="982663" y="5000625"/>
          <a:ext cx="32496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Equation" r:id="rId3" imgW="1270000" imgH="190500" progId="Equation.3">
                  <p:embed/>
                </p:oleObj>
              </mc:Choice>
              <mc:Fallback>
                <p:oleObj name="Equation" r:id="rId3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5000625"/>
                        <a:ext cx="32496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237966"/>
              </p:ext>
            </p:extLst>
          </p:nvPr>
        </p:nvGraphicFramePr>
        <p:xfrm>
          <a:off x="976313" y="4451350"/>
          <a:ext cx="32496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Equation" r:id="rId5" imgW="1270000" imgH="190500" progId="Equation.3">
                  <p:embed/>
                </p:oleObj>
              </mc:Choice>
              <mc:Fallback>
                <p:oleObj name="Equation" r:id="rId5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313" y="4451350"/>
                        <a:ext cx="32496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01705"/>
              </p:ext>
            </p:extLst>
          </p:nvPr>
        </p:nvGraphicFramePr>
        <p:xfrm>
          <a:off x="994989" y="3945992"/>
          <a:ext cx="32496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quation" r:id="rId7" imgW="1270000" imgH="190500" progId="Equation.3">
                  <p:embed/>
                </p:oleObj>
              </mc:Choice>
              <mc:Fallback>
                <p:oleObj name="Equation" r:id="rId7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989" y="3945992"/>
                        <a:ext cx="324961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91830"/>
              </p:ext>
            </p:extLst>
          </p:nvPr>
        </p:nvGraphicFramePr>
        <p:xfrm>
          <a:off x="968375" y="5541963"/>
          <a:ext cx="3508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9" imgW="1371600" imgH="203200" progId="Equation.3">
                  <p:embed/>
                </p:oleObj>
              </mc:Choice>
              <mc:Fallback>
                <p:oleObj name="Equation" r:id="rId9" imgW="1371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8375" y="5541963"/>
                        <a:ext cx="35083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6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045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18</a:t>
            </a:r>
            <a:r>
              <a:rPr lang="en-US" dirty="0"/>
              <a:t>. The length of each edge of a cube is </a:t>
            </a:r>
            <a:r>
              <a:rPr lang="en-US" dirty="0" smtClean="0"/>
              <a:t>doubled.  By </a:t>
            </a:r>
            <a:r>
              <a:rPr lang="en-US" dirty="0"/>
              <a:t>what factor is the volume of </a:t>
            </a:r>
            <a:r>
              <a:rPr lang="en-US" dirty="0" smtClean="0"/>
              <a:t>the </a:t>
            </a:r>
            <a:r>
              <a:rPr lang="en-US" dirty="0"/>
              <a:t>cube increased?</a:t>
            </a:r>
            <a:br>
              <a:rPr lang="en-US" dirty="0"/>
            </a:b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2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8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863" y="4281457"/>
            <a:ext cx="112159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19. Which value is </a:t>
            </a:r>
            <a:r>
              <a:rPr lang="en-US" b="1" i="1" dirty="0" smtClean="0"/>
              <a:t>closest</a:t>
            </a:r>
            <a:r>
              <a:rPr lang="en-US" dirty="0" smtClean="0"/>
              <a:t> to the square root of 260?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16.1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130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520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67,600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863" y="2660429"/>
            <a:ext cx="144468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8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20. The ordered pairs below represent a function. </a:t>
            </a:r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dirty="0" smtClean="0"/>
              <a:t>{(2,6), (3,7), (4,8), (5,9)}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 smtClean="0"/>
              <a:t>What is the domain of the function?</a:t>
            </a:r>
            <a:br>
              <a:rPr lang="en-US" sz="2800" dirty="0" smtClean="0"/>
            </a:b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/>
              <a:t>{8, 10, 12, 14} </a:t>
            </a:r>
            <a:endParaRPr lang="en-US" sz="2800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{</a:t>
            </a:r>
            <a:r>
              <a:rPr lang="en-US" sz="2800" i="1" dirty="0" smtClean="0"/>
              <a:t>(6,2), (7,3), (8,4), (9,5)}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{6, </a:t>
            </a:r>
            <a:r>
              <a:rPr lang="en-US" sz="2800" i="1" dirty="0"/>
              <a:t>7</a:t>
            </a:r>
            <a:r>
              <a:rPr lang="en-US" sz="2800" i="1" dirty="0" smtClean="0"/>
              <a:t>, </a:t>
            </a:r>
            <a:r>
              <a:rPr lang="en-US" sz="2800" i="1" dirty="0"/>
              <a:t>8</a:t>
            </a:r>
            <a:r>
              <a:rPr lang="en-US" sz="2800" i="1" dirty="0" smtClean="0"/>
              <a:t>, 9}</a:t>
            </a: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i="1" dirty="0" smtClean="0"/>
              <a:t>{</a:t>
            </a:r>
            <a:r>
              <a:rPr lang="en-US" sz="2800" i="1" dirty="0"/>
              <a:t>2, 3, 4, 5}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5653857"/>
            <a:ext cx="2157715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  When the expression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factored completely, which is one its factors?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57910"/>
              </p:ext>
            </p:extLst>
          </p:nvPr>
        </p:nvGraphicFramePr>
        <p:xfrm>
          <a:off x="41119" y="1755509"/>
          <a:ext cx="9078534" cy="6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Document" r:id="rId4" imgW="6858000" imgH="508000" progId="Word.Document.12">
                  <p:embed/>
                </p:oleObj>
              </mc:Choice>
              <mc:Fallback>
                <p:oleObj name="Document" r:id="rId4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9" y="1755509"/>
                        <a:ext cx="9078534" cy="67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13700"/>
              </p:ext>
            </p:extLst>
          </p:nvPr>
        </p:nvGraphicFramePr>
        <p:xfrm>
          <a:off x="966788" y="3416814"/>
          <a:ext cx="1116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6" imgW="406400" imgH="203200" progId="Equation.3">
                  <p:embed/>
                </p:oleObj>
              </mc:Choice>
              <mc:Fallback>
                <p:oleObj name="Equation" r:id="rId6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788" y="3416814"/>
                        <a:ext cx="11160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91222"/>
              </p:ext>
            </p:extLst>
          </p:nvPr>
        </p:nvGraphicFramePr>
        <p:xfrm>
          <a:off x="941014" y="4003659"/>
          <a:ext cx="118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8" imgW="431800" imgH="203200" progId="Equation.3">
                  <p:embed/>
                </p:oleObj>
              </mc:Choice>
              <mc:Fallback>
                <p:oleObj name="Equation" r:id="rId8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1014" y="4003659"/>
                        <a:ext cx="11874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12512"/>
              </p:ext>
            </p:extLst>
          </p:nvPr>
        </p:nvGraphicFramePr>
        <p:xfrm>
          <a:off x="939800" y="4600575"/>
          <a:ext cx="11525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10" imgW="419100" imgH="203200" progId="Equation.3">
                  <p:embed/>
                </p:oleObj>
              </mc:Choice>
              <mc:Fallback>
                <p:oleObj name="Equation" r:id="rId10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9800" y="4600575"/>
                        <a:ext cx="1152525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03183"/>
              </p:ext>
            </p:extLst>
          </p:nvPr>
        </p:nvGraphicFramePr>
        <p:xfrm>
          <a:off x="939800" y="5168900"/>
          <a:ext cx="11874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12" imgW="431800" imgH="203200" progId="Equation.3">
                  <p:embed/>
                </p:oleObj>
              </mc:Choice>
              <mc:Fallback>
                <p:oleObj name="Equation" r:id="rId12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9800" y="5168900"/>
                        <a:ext cx="118745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7"/>
            <a:ext cx="8229600" cy="598601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400" dirty="0" smtClean="0"/>
              <a:t>5. At a football game, Jerry purchased </a:t>
            </a:r>
            <a:r>
              <a:rPr lang="en-US" sz="2400" i="1" dirty="0" smtClean="0">
                <a:latin typeface="Times"/>
                <a:cs typeface="Times"/>
              </a:rPr>
              <a:t>x</a:t>
            </a:r>
            <a:r>
              <a:rPr lang="en-US" sz="2400" dirty="0" smtClean="0"/>
              <a:t> hotdogs and </a:t>
            </a:r>
            <a:r>
              <a:rPr lang="en-US" sz="2400" i="1" dirty="0" smtClean="0">
                <a:latin typeface="Times"/>
                <a:cs typeface="Times"/>
              </a:rPr>
              <a:t>y</a:t>
            </a:r>
            <a:r>
              <a:rPr lang="en-US" sz="2400" dirty="0" smtClean="0"/>
              <a:t> drinks. He spent a total of $28.  The equation below represents the relationship between the number of hotdogs and drinks purchased.  </a:t>
            </a:r>
          </a:p>
          <a:p>
            <a:pPr marL="0" lvl="0" indent="0">
              <a:buNone/>
            </a:pP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The ordered pair           represents the solution of the equation.  What does the solution represent?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400" i="1" dirty="0" smtClean="0"/>
              <a:t>Hotdogs cost $4 and drinks cost $2. </a:t>
            </a:r>
            <a:endParaRPr lang="en-US" sz="24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400" i="1" dirty="0" smtClean="0"/>
              <a:t>Jerry purchased 4 drinks and 2 hotdogs.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400" i="1" dirty="0" smtClean="0"/>
              <a:t>Jerry spent $4 on hotdogs and $2 on drinks.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i="1" dirty="0" smtClean="0"/>
              <a:t>Jerry purchased 4 hotdogs and </a:t>
            </a:r>
            <a:r>
              <a:rPr lang="en-US" sz="2400" i="1" dirty="0"/>
              <a:t>2</a:t>
            </a:r>
            <a:r>
              <a:rPr lang="en-US" sz="2400" i="1" dirty="0" smtClean="0"/>
              <a:t> drinks.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13290"/>
              </p:ext>
            </p:extLst>
          </p:nvPr>
        </p:nvGraphicFramePr>
        <p:xfrm>
          <a:off x="2641600" y="3024188"/>
          <a:ext cx="7635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Equation" r:id="rId3" imgW="355600" imgH="203200" progId="Equation.3">
                  <p:embed/>
                </p:oleObj>
              </mc:Choice>
              <mc:Fallback>
                <p:oleObj name="Equation" r:id="rId3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600" y="3024188"/>
                        <a:ext cx="763588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00094"/>
              </p:ext>
            </p:extLst>
          </p:nvPr>
        </p:nvGraphicFramePr>
        <p:xfrm>
          <a:off x="3486150" y="2384425"/>
          <a:ext cx="1990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5" imgW="787400" imgH="190500" progId="Equation.3">
                  <p:embed/>
                </p:oleObj>
              </mc:Choice>
              <mc:Fallback>
                <p:oleObj name="Equation" r:id="rId5" imgW="787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6150" y="2384425"/>
                        <a:ext cx="199072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1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26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6.  Which of the following inequalities is true for all real values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1113"/>
              </p:ext>
            </p:extLst>
          </p:nvPr>
        </p:nvGraphicFramePr>
        <p:xfrm>
          <a:off x="-4012908" y="2763293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Document" r:id="rId4" imgW="6858000" imgH="444500" progId="Word.Document.12">
                  <p:embed/>
                </p:oleObj>
              </mc:Choice>
              <mc:Fallback>
                <p:oleObj name="Document" r:id="rId4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012908" y="2763293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58668"/>
              </p:ext>
            </p:extLst>
          </p:nvPr>
        </p:nvGraphicFramePr>
        <p:xfrm>
          <a:off x="-3820192" y="3954134"/>
          <a:ext cx="113268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Document" r:id="rId7" imgW="6858000" imgH="444500" progId="Word.Document.12">
                  <p:embed/>
                </p:oleObj>
              </mc:Choice>
              <mc:Fallback>
                <p:oleObj name="Document" r:id="rId7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20192" y="3954134"/>
                        <a:ext cx="11326813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19384"/>
              </p:ext>
            </p:extLst>
          </p:nvPr>
        </p:nvGraphicFramePr>
        <p:xfrm>
          <a:off x="-3697791" y="3343099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Document" r:id="rId10" imgW="6858000" imgH="444500" progId="Word.Document.12">
                  <p:embed/>
                </p:oleObj>
              </mc:Choice>
              <mc:Fallback>
                <p:oleObj name="Document" r:id="rId10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697791" y="3343099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50206"/>
              </p:ext>
            </p:extLst>
          </p:nvPr>
        </p:nvGraphicFramePr>
        <p:xfrm>
          <a:off x="-3010263" y="4520518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Document" r:id="rId13" imgW="6858000" imgH="444500" progId="Word.Document.12">
                  <p:embed/>
                </p:oleObj>
              </mc:Choice>
              <mc:Fallback>
                <p:oleObj name="Document" r:id="rId13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010263" y="4520518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1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628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7.  Which of the following sets of ordered pairs is </a:t>
            </a:r>
            <a:r>
              <a:rPr lang="en-US" b="1" dirty="0" smtClean="0"/>
              <a:t>not</a:t>
            </a:r>
            <a:r>
              <a:rPr lang="en-US" dirty="0" smtClean="0"/>
              <a:t> a function?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{(1,2), (2,3), (3,4), (4,5)}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{(1,4), (3,7), (5,2), (8,5)}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{(3,2), (4,6), (7,2), (1,8)}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{(2,3), (3,2), (2,6), (6,5)}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11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8.  A pizza shop charges </a:t>
            </a:r>
            <a:r>
              <a:rPr lang="en-US" sz="2800" dirty="0"/>
              <a:t>for </a:t>
            </a:r>
            <a:r>
              <a:rPr lang="en-US" sz="2800" dirty="0" smtClean="0"/>
              <a:t>pizzas and </a:t>
            </a:r>
            <a:r>
              <a:rPr lang="en-US" sz="2800" dirty="0"/>
              <a:t>adds a delivery fee.  The cost (</a:t>
            </a:r>
            <a:r>
              <a:rPr lang="en-US" sz="2800" i="1" dirty="0">
                <a:latin typeface="Times"/>
                <a:cs typeface="Times"/>
              </a:rPr>
              <a:t>c</a:t>
            </a:r>
            <a:r>
              <a:rPr lang="en-US" sz="2800" dirty="0"/>
              <a:t>), in dollars, to have any number of </a:t>
            </a:r>
            <a:r>
              <a:rPr lang="en-US" sz="2800" dirty="0" smtClean="0"/>
              <a:t>pizzas (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/>
              <a:t>) delivered to a home is described by the </a:t>
            </a:r>
            <a:r>
              <a:rPr lang="en-US" sz="2800" dirty="0" smtClean="0"/>
              <a:t>function                     .  Which statement is true? </a:t>
            </a:r>
          </a:p>
          <a:p>
            <a:pPr marL="0" lvl="0" indent="0">
              <a:buNone/>
            </a:pP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The cost of 17 pizzas $19. </a:t>
            </a:r>
            <a:endParaRPr lang="en-US" sz="2800" dirty="0"/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The cost of 2 pizzas is $17.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i="1" dirty="0"/>
              <a:t>Each pizza costs $2 and the delivery fee is $17</a:t>
            </a:r>
            <a:r>
              <a:rPr lang="en-US" sz="2800" i="1" dirty="0" smtClean="0"/>
              <a:t>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i="1" dirty="0" smtClean="0"/>
              <a:t>Each pizza costs $17 and the delivery fee is $2. 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81653"/>
              </p:ext>
            </p:extLst>
          </p:nvPr>
        </p:nvGraphicFramePr>
        <p:xfrm>
          <a:off x="1812925" y="2384425"/>
          <a:ext cx="17065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3" imgW="698500" imgH="190500" progId="Equation.3">
                  <p:embed/>
                </p:oleObj>
              </mc:Choice>
              <mc:Fallback>
                <p:oleObj name="Equation" r:id="rId3" imgW="698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2925" y="2384425"/>
                        <a:ext cx="1706563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6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1604</Words>
  <Application>Microsoft Macintosh PowerPoint</Application>
  <PresentationFormat>On-screen Show (4:3)</PresentationFormat>
  <Paragraphs>323</Paragraphs>
  <Slides>42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Document</vt:lpstr>
      <vt:lpstr>Pacing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Pacing Exercise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I Keystone Exam Test Taking Strategies</dc:title>
  <dc:creator>Charles P. Kost</dc:creator>
  <cp:lastModifiedBy>Charles P. Kost II, Ed.D.</cp:lastModifiedBy>
  <cp:revision>64</cp:revision>
  <cp:lastPrinted>2015-03-10T13:27:45Z</cp:lastPrinted>
  <dcterms:created xsi:type="dcterms:W3CDTF">2012-08-30T11:35:50Z</dcterms:created>
  <dcterms:modified xsi:type="dcterms:W3CDTF">2015-06-17T01:59:11Z</dcterms:modified>
</cp:coreProperties>
</file>